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60" r:id="rId3"/>
    <p:sldId id="320" r:id="rId4"/>
    <p:sldId id="323" r:id="rId5"/>
    <p:sldId id="282" r:id="rId6"/>
    <p:sldId id="312" r:id="rId7"/>
    <p:sldId id="325" r:id="rId8"/>
    <p:sldId id="326" r:id="rId9"/>
    <p:sldId id="324" r:id="rId10"/>
    <p:sldId id="327" r:id="rId11"/>
    <p:sldId id="301" r:id="rId12"/>
    <p:sldId id="329" r:id="rId13"/>
    <p:sldId id="328" r:id="rId14"/>
    <p:sldId id="330" r:id="rId15"/>
    <p:sldId id="291" r:id="rId16"/>
    <p:sldId id="321" r:id="rId17"/>
    <p:sldId id="337" r:id="rId18"/>
    <p:sldId id="292" r:id="rId19"/>
    <p:sldId id="331" r:id="rId20"/>
    <p:sldId id="293" r:id="rId21"/>
    <p:sldId id="294" r:id="rId22"/>
    <p:sldId id="335" r:id="rId23"/>
    <p:sldId id="295" r:id="rId24"/>
    <p:sldId id="297" r:id="rId25"/>
    <p:sldId id="276" r:id="rId26"/>
    <p:sldId id="27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10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4DF2B-D07F-49BB-B02E-6111EC233410}" type="datetimeFigureOut">
              <a:rPr lang="en-CA" smtClean="0"/>
              <a:pPr/>
              <a:t>07/03/2011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1210F-2514-4E8B-9535-6B2C6225DB4A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1210F-2514-4E8B-9535-6B2C6225DB4A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1210F-2514-4E8B-9535-6B2C6225DB4A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1210F-2514-4E8B-9535-6B2C6225DB4A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1210F-2514-4E8B-9535-6B2C6225DB4A}" type="slidenum">
              <a:rPr lang="en-CA" smtClean="0"/>
              <a:pPr/>
              <a:t>22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5331FEE-830E-4CFB-AF1B-9EA2D047DF06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29812D0-C378-4D77-B80F-D04271322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331FEE-830E-4CFB-AF1B-9EA2D047DF06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812D0-C378-4D77-B80F-D04271322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5331FEE-830E-4CFB-AF1B-9EA2D047DF06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29812D0-C378-4D77-B80F-D04271322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331FEE-830E-4CFB-AF1B-9EA2D047DF06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812D0-C378-4D77-B80F-D04271322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5331FEE-830E-4CFB-AF1B-9EA2D047DF06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29812D0-C378-4D77-B80F-D04271322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331FEE-830E-4CFB-AF1B-9EA2D047DF06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812D0-C378-4D77-B80F-D04271322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331FEE-830E-4CFB-AF1B-9EA2D047DF06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812D0-C378-4D77-B80F-D04271322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331FEE-830E-4CFB-AF1B-9EA2D047DF06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812D0-C378-4D77-B80F-D04271322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5331FEE-830E-4CFB-AF1B-9EA2D047DF06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812D0-C378-4D77-B80F-D04271322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331FEE-830E-4CFB-AF1B-9EA2D047DF06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812D0-C378-4D77-B80F-D04271322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331FEE-830E-4CFB-AF1B-9EA2D047DF06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812D0-C378-4D77-B80F-D042713221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5331FEE-830E-4CFB-AF1B-9EA2D047DF06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29812D0-C378-4D77-B80F-D04271322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dissolve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Marketing: Research </a:t>
            </a:r>
            <a:br>
              <a:rPr lang="en-US" dirty="0" smtClean="0"/>
            </a:br>
            <a:r>
              <a:rPr lang="en-US" dirty="0" smtClean="0"/>
              <a:t>&amp; </a:t>
            </a:r>
            <a:br>
              <a:rPr lang="en-US" dirty="0" smtClean="0"/>
            </a:br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Presented By: </a:t>
            </a:r>
          </a:p>
          <a:p>
            <a:pPr algn="ctr"/>
            <a:r>
              <a:rPr lang="en-US" dirty="0" smtClean="0"/>
              <a:t>Pam Shaw B.Comm., RYT, PTS, PMI, CAI, FIS</a:t>
            </a:r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Quantitative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Used to obtain statistical information about a sample of consumers or members of the public</a:t>
            </a:r>
          </a:p>
          <a:p>
            <a:r>
              <a:rPr lang="en-CA" dirty="0" smtClean="0"/>
              <a:t>Data:</a:t>
            </a:r>
          </a:p>
          <a:p>
            <a:pPr lvl="1"/>
            <a:r>
              <a:rPr lang="en-CA" dirty="0" smtClean="0"/>
              <a:t>Must be formally gathered </a:t>
            </a:r>
          </a:p>
          <a:p>
            <a:pPr lvl="1"/>
            <a:r>
              <a:rPr lang="en-CA" dirty="0" smtClean="0"/>
              <a:t>Is statistically analysed to determine results </a:t>
            </a:r>
          </a:p>
          <a:p>
            <a:pPr lvl="1"/>
            <a:r>
              <a:rPr lang="en-CA" dirty="0" smtClean="0"/>
              <a:t>Should be collected to test a hypothesis not determine one</a:t>
            </a:r>
          </a:p>
          <a:p>
            <a:r>
              <a:rPr lang="en-CA" dirty="0" smtClean="0"/>
              <a:t> Example: </a:t>
            </a:r>
          </a:p>
          <a:p>
            <a:pPr lvl="1"/>
            <a:r>
              <a:rPr lang="en-CA" dirty="0" smtClean="0"/>
              <a:t>Surveys – step by step guide in the text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228600"/>
          <a:ext cx="7239000" cy="617219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619500"/>
                <a:gridCol w="3619500"/>
              </a:tblGrid>
              <a:tr h="41204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Quantitative Mode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Qualitative mode</a:t>
                      </a:r>
                    </a:p>
                  </a:txBody>
                  <a:tcPr marL="19050" marR="19050" marT="19050" marB="19050" anchor="ctr"/>
                </a:tc>
              </a:tr>
              <a:tr h="1464733">
                <a:tc>
                  <a:txBody>
                    <a:bodyPr/>
                    <a:lstStyle/>
                    <a:p>
                      <a:pPr>
                        <a:buFont typeface="Arial"/>
                        <a:buNone/>
                      </a:pPr>
                      <a:r>
                        <a:rPr lang="en-CA" sz="1400" dirty="0"/>
                        <a:t>Assumptions </a:t>
                      </a:r>
                      <a:endParaRPr lang="en-CA" sz="14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CA" sz="1400" dirty="0" smtClean="0"/>
                        <a:t> Social </a:t>
                      </a:r>
                      <a:r>
                        <a:rPr lang="en-CA" sz="1400" dirty="0"/>
                        <a:t>facts have an objective reality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Primacy </a:t>
                      </a:r>
                      <a:r>
                        <a:rPr lang="en-CA" sz="1400" dirty="0"/>
                        <a:t>of method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Variables </a:t>
                      </a:r>
                      <a:r>
                        <a:rPr lang="en-CA" sz="1400" dirty="0"/>
                        <a:t>can be identified and relationships measured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</a:t>
                      </a:r>
                      <a:r>
                        <a:rPr lang="en-CA" sz="1400" dirty="0" err="1" smtClean="0"/>
                        <a:t>Etic</a:t>
                      </a:r>
                      <a:r>
                        <a:rPr lang="en-CA" sz="1400" dirty="0" smtClean="0"/>
                        <a:t> </a:t>
                      </a:r>
                      <a:r>
                        <a:rPr lang="en-CA" sz="1400" dirty="0"/>
                        <a:t>(outside's point of view) 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None/>
                      </a:pPr>
                      <a:r>
                        <a:rPr lang="en-CA" sz="1400" dirty="0"/>
                        <a:t>Assumptions </a:t>
                      </a:r>
                      <a:endParaRPr lang="en-CA" sz="14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CA" sz="1400" baseline="0" dirty="0" smtClean="0"/>
                        <a:t> </a:t>
                      </a:r>
                      <a:r>
                        <a:rPr lang="en-CA" sz="1400" dirty="0" smtClean="0"/>
                        <a:t>Reality </a:t>
                      </a:r>
                      <a:r>
                        <a:rPr lang="en-CA" sz="1400" dirty="0"/>
                        <a:t>is socially constructed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Primacy </a:t>
                      </a:r>
                      <a:r>
                        <a:rPr lang="en-CA" sz="1400" dirty="0"/>
                        <a:t>of subject matter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Variables </a:t>
                      </a:r>
                      <a:r>
                        <a:rPr lang="en-CA" sz="1400" dirty="0"/>
                        <a:t>are complex, interwoven, and difficult to measure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</a:t>
                      </a:r>
                      <a:r>
                        <a:rPr lang="en-CA" sz="1400" dirty="0" err="1" smtClean="0"/>
                        <a:t>Emic</a:t>
                      </a:r>
                      <a:r>
                        <a:rPr lang="en-CA" sz="1400" dirty="0" smtClean="0"/>
                        <a:t> </a:t>
                      </a:r>
                      <a:r>
                        <a:rPr lang="en-CA" sz="1400" dirty="0"/>
                        <a:t>(insider's point of view) </a:t>
                      </a:r>
                    </a:p>
                  </a:txBody>
                  <a:tcPr marL="19050" marR="19050" marT="19050" marB="19050" anchor="ctr"/>
                </a:tc>
              </a:tr>
              <a:tr h="990600">
                <a:tc>
                  <a:txBody>
                    <a:bodyPr/>
                    <a:lstStyle/>
                    <a:p>
                      <a:pPr>
                        <a:buFont typeface="Arial"/>
                        <a:buNone/>
                      </a:pPr>
                      <a:r>
                        <a:rPr lang="en-CA" sz="1400" dirty="0"/>
                        <a:t>Purpose </a:t>
                      </a:r>
                      <a:endParaRPr lang="en-CA" sz="14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CA" sz="1400" dirty="0" smtClean="0"/>
                        <a:t> </a:t>
                      </a:r>
                      <a:r>
                        <a:rPr lang="en-CA" sz="1400" dirty="0" err="1" smtClean="0"/>
                        <a:t>Generalizability</a:t>
                      </a:r>
                      <a:r>
                        <a:rPr lang="en-CA" sz="1400" dirty="0"/>
                        <a:t>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Prediction</a:t>
                      </a:r>
                      <a:r>
                        <a:rPr lang="en-CA" sz="1400" dirty="0"/>
                        <a:t>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Causal </a:t>
                      </a:r>
                      <a:r>
                        <a:rPr lang="en-CA" sz="1400" dirty="0"/>
                        <a:t>explanations 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None/>
                      </a:pPr>
                      <a:r>
                        <a:rPr lang="en-US" sz="1400" dirty="0"/>
                        <a:t>Purpose </a:t>
                      </a:r>
                      <a:endParaRPr lang="en-US" sz="14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 Contextualization</a:t>
                      </a:r>
                      <a:r>
                        <a:rPr lang="en-US" sz="1400" dirty="0"/>
                        <a:t>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400" dirty="0" smtClean="0"/>
                        <a:t> Interpretation</a:t>
                      </a:r>
                      <a:r>
                        <a:rPr lang="en-US" sz="1400" dirty="0"/>
                        <a:t>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400" dirty="0" smtClean="0"/>
                        <a:t> Understanding </a:t>
                      </a:r>
                      <a:r>
                        <a:rPr lang="en-US" sz="1400" dirty="0"/>
                        <a:t>actors' perspectives </a:t>
                      </a:r>
                    </a:p>
                  </a:txBody>
                  <a:tcPr marL="19050" marR="19050" marT="19050" marB="19050" anchor="ctr"/>
                </a:tc>
              </a:tr>
              <a:tr h="2551289">
                <a:tc>
                  <a:txBody>
                    <a:bodyPr/>
                    <a:lstStyle/>
                    <a:p>
                      <a:pPr>
                        <a:buFont typeface="Arial"/>
                        <a:buNone/>
                      </a:pPr>
                      <a:r>
                        <a:rPr lang="en-CA" sz="1400" dirty="0" smtClean="0"/>
                        <a:t>Approach</a:t>
                      </a:r>
                      <a:r>
                        <a:rPr lang="en-CA" sz="1400" dirty="0"/>
                        <a:t>  </a:t>
                      </a:r>
                      <a:endParaRPr lang="en-CA" sz="14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CA" sz="1400" dirty="0" smtClean="0"/>
                        <a:t> Begins </a:t>
                      </a:r>
                      <a:r>
                        <a:rPr lang="en-CA" sz="1400" dirty="0"/>
                        <a:t>with hypotheses and theories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Manipulation </a:t>
                      </a:r>
                      <a:r>
                        <a:rPr lang="en-CA" sz="1400" dirty="0"/>
                        <a:t>and control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Uses </a:t>
                      </a:r>
                      <a:r>
                        <a:rPr lang="en-CA" sz="1400" dirty="0"/>
                        <a:t>formal instruments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Experimentation</a:t>
                      </a:r>
                      <a:r>
                        <a:rPr lang="en-CA" sz="1400" dirty="0"/>
                        <a:t>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Deductive</a:t>
                      </a:r>
                      <a:r>
                        <a:rPr lang="en-CA" sz="1400" dirty="0"/>
                        <a:t>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Component </a:t>
                      </a:r>
                      <a:r>
                        <a:rPr lang="en-CA" sz="1400" dirty="0"/>
                        <a:t>analysis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Seeks </a:t>
                      </a:r>
                      <a:r>
                        <a:rPr lang="en-CA" sz="1400" dirty="0"/>
                        <a:t>consensus, the norm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Reduces </a:t>
                      </a:r>
                      <a:r>
                        <a:rPr lang="en-CA" sz="1400" dirty="0"/>
                        <a:t>data to numerical indices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Abstract </a:t>
                      </a:r>
                      <a:r>
                        <a:rPr lang="en-CA" sz="1400" dirty="0"/>
                        <a:t>language in </a:t>
                      </a:r>
                      <a:r>
                        <a:rPr lang="en-CA" sz="1400" dirty="0" smtClean="0"/>
                        <a:t>write-up </a:t>
                      </a:r>
                      <a:endParaRPr lang="en-CA" sz="1400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None/>
                      </a:pPr>
                      <a:r>
                        <a:rPr lang="en-CA" sz="1400" dirty="0" smtClean="0"/>
                        <a:t>Approach</a:t>
                      </a:r>
                      <a:r>
                        <a:rPr lang="en-CA" sz="1400" dirty="0"/>
                        <a:t>  </a:t>
                      </a:r>
                      <a:endParaRPr lang="en-CA" sz="1400" dirty="0" smtClean="0"/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Ends </a:t>
                      </a:r>
                      <a:r>
                        <a:rPr lang="en-CA" sz="1400" dirty="0"/>
                        <a:t>with hypotheses and grounded theory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Emergence </a:t>
                      </a:r>
                      <a:r>
                        <a:rPr lang="en-CA" sz="1400" dirty="0"/>
                        <a:t>and portrayal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Researcher </a:t>
                      </a:r>
                      <a:r>
                        <a:rPr lang="en-CA" sz="1400" dirty="0"/>
                        <a:t>as instrument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Naturalistic</a:t>
                      </a:r>
                      <a:r>
                        <a:rPr lang="en-CA" sz="1400" dirty="0"/>
                        <a:t>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Inductive</a:t>
                      </a:r>
                      <a:r>
                        <a:rPr lang="en-CA" sz="1400" dirty="0"/>
                        <a:t>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Searches </a:t>
                      </a:r>
                      <a:r>
                        <a:rPr lang="en-CA" sz="1400" dirty="0"/>
                        <a:t>for patterns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Seeks </a:t>
                      </a:r>
                      <a:r>
                        <a:rPr lang="en-CA" sz="1400" dirty="0"/>
                        <a:t>pluralism, complexity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Makes </a:t>
                      </a:r>
                      <a:r>
                        <a:rPr lang="en-CA" sz="1400" dirty="0"/>
                        <a:t>minor use of numerical indices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Descriptive </a:t>
                      </a:r>
                      <a:r>
                        <a:rPr lang="en-CA" sz="1400" dirty="0"/>
                        <a:t>write-up </a:t>
                      </a:r>
                    </a:p>
                  </a:txBody>
                  <a:tcPr marL="19050" marR="19050" marT="19050" marB="19050" anchor="ctr"/>
                </a:tc>
              </a:tr>
              <a:tr h="753533">
                <a:tc>
                  <a:txBody>
                    <a:bodyPr/>
                    <a:lstStyle/>
                    <a:p>
                      <a:pPr>
                        <a:buFont typeface="Arial"/>
                        <a:buNone/>
                      </a:pPr>
                      <a:r>
                        <a:rPr lang="en-CA" sz="1400" dirty="0" smtClean="0"/>
                        <a:t>Researcher </a:t>
                      </a:r>
                      <a:r>
                        <a:rPr lang="en-CA" sz="1400" dirty="0"/>
                        <a:t>Role </a:t>
                      </a:r>
                      <a:endParaRPr lang="en-CA" sz="14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CA" sz="1400" dirty="0" smtClean="0"/>
                        <a:t> Detachment </a:t>
                      </a:r>
                      <a:r>
                        <a:rPr lang="en-CA" sz="1400" dirty="0"/>
                        <a:t>and impartiality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Objective </a:t>
                      </a:r>
                      <a:r>
                        <a:rPr lang="en-CA" sz="1400" dirty="0"/>
                        <a:t>portrayal 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None/>
                      </a:pPr>
                      <a:r>
                        <a:rPr lang="en-CA" sz="1400" dirty="0" smtClean="0"/>
                        <a:t>Researcher </a:t>
                      </a:r>
                      <a:r>
                        <a:rPr lang="en-CA" sz="1400" dirty="0"/>
                        <a:t>Role </a:t>
                      </a:r>
                      <a:endParaRPr lang="en-CA" sz="14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CA" sz="1400" dirty="0" smtClean="0"/>
                        <a:t> Personal </a:t>
                      </a:r>
                      <a:r>
                        <a:rPr lang="en-CA" sz="1400" dirty="0"/>
                        <a:t>involvement and partiality 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CA" sz="1400" dirty="0" smtClean="0"/>
                        <a:t> Empathic </a:t>
                      </a:r>
                      <a:r>
                        <a:rPr lang="en-CA" sz="1400" dirty="0"/>
                        <a:t>understanding </a:t>
                      </a:r>
                    </a:p>
                  </a:txBody>
                  <a:tcPr marL="19050" marR="19050" marT="19050" marB="19050" anchor="ctr"/>
                </a:tc>
              </a:tr>
            </a:tbl>
          </a:graphicData>
        </a:graphic>
      </p:graphicFrame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dirty="0" smtClean="0"/>
              <a:t>Qualitative &amp; Quantitative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Can be combined</a:t>
            </a:r>
          </a:p>
          <a:p>
            <a:pPr lvl="1"/>
            <a:r>
              <a:rPr lang="en-CA" dirty="0" smtClean="0"/>
              <a:t>Assign a numeric value to generate a score based on qualitative data </a:t>
            </a:r>
          </a:p>
          <a:p>
            <a:pPr lvl="1"/>
            <a:r>
              <a:rPr lang="en-CA" dirty="0" smtClean="0"/>
              <a:t>Example: Case in the text at the end of Chapter 17: </a:t>
            </a:r>
            <a:r>
              <a:rPr lang="en-CA" dirty="0" err="1" smtClean="0"/>
              <a:t>BrandsEye</a:t>
            </a:r>
            <a:r>
              <a:rPr lang="en-CA" dirty="0" smtClean="0"/>
              <a:t>’</a:t>
            </a:r>
            <a:endParaRPr lang="en-US" dirty="0" smtClean="0"/>
          </a:p>
          <a:p>
            <a:r>
              <a:rPr lang="en-CA" dirty="0" smtClean="0"/>
              <a:t>When using both:</a:t>
            </a:r>
          </a:p>
          <a:p>
            <a:pPr lvl="1"/>
            <a:r>
              <a:rPr lang="en-CA" dirty="0" smtClean="0"/>
              <a:t>First: (usually) qualitative research to determine issues requiring attention</a:t>
            </a:r>
          </a:p>
          <a:p>
            <a:pPr lvl="1"/>
            <a:r>
              <a:rPr lang="en-CA" dirty="0" smtClean="0"/>
              <a:t>Second: quantitative research to tests the theories put forward in qualitative research.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dirty="0" smtClean="0"/>
              <a:t>Online Implications of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The Internet can be used in gathering:</a:t>
            </a:r>
          </a:p>
          <a:p>
            <a:pPr lvl="1"/>
            <a:r>
              <a:rPr lang="en-CA" dirty="0" smtClean="0"/>
              <a:t>Primary &amp; secondary research</a:t>
            </a:r>
          </a:p>
          <a:p>
            <a:pPr lvl="1"/>
            <a:r>
              <a:rPr lang="en-CA" dirty="0" smtClean="0"/>
              <a:t>Qualitative and quantitative data</a:t>
            </a:r>
          </a:p>
          <a:p>
            <a:r>
              <a:rPr lang="en-CA" dirty="0" smtClean="0"/>
              <a:t>Online Communities = large focus group</a:t>
            </a:r>
          </a:p>
          <a:p>
            <a:r>
              <a:rPr lang="en-CA" dirty="0" smtClean="0"/>
              <a:t>Research information and tools freely available</a:t>
            </a:r>
          </a:p>
          <a:p>
            <a:r>
              <a:rPr lang="en-CA" dirty="0" smtClean="0"/>
              <a:t>Sophisticated tools for </a:t>
            </a:r>
            <a:r>
              <a:rPr lang="en-US" dirty="0" smtClean="0"/>
              <a:t>gathering further data exist (see Tools of the Trade in the text)</a:t>
            </a:r>
          </a:p>
          <a:p>
            <a:r>
              <a:rPr lang="en-CA" dirty="0" smtClean="0"/>
              <a:t>Reach large numbers at relatively low cost</a:t>
            </a:r>
            <a:endParaRPr lang="en-US" dirty="0" smtClean="0"/>
          </a:p>
          <a:p>
            <a:r>
              <a:rPr lang="en-CA" dirty="0" smtClean="0"/>
              <a:t>Market research should produce information that leads to actions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dirty="0" smtClean="0"/>
              <a:t>Online implications of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Research available: </a:t>
            </a:r>
          </a:p>
          <a:p>
            <a:pPr lvl="1"/>
            <a:r>
              <a:rPr lang="en-CA" dirty="0" smtClean="0"/>
              <a:t>Social media such as blogs &amp; social networking sites</a:t>
            </a:r>
          </a:p>
          <a:p>
            <a:pPr lvl="1"/>
            <a:r>
              <a:rPr lang="en-CA" dirty="0" smtClean="0"/>
              <a:t>Online research panels/communities</a:t>
            </a:r>
          </a:p>
          <a:p>
            <a:pPr lvl="1"/>
            <a:r>
              <a:rPr lang="en-CA" dirty="0" smtClean="0"/>
              <a:t>Online research publications</a:t>
            </a:r>
          </a:p>
          <a:p>
            <a:pPr lvl="1"/>
            <a:r>
              <a:rPr lang="en-CA" dirty="0" smtClean="0"/>
              <a:t>Listening Lab for usability testing</a:t>
            </a:r>
          </a:p>
          <a:p>
            <a:pPr lvl="1"/>
            <a:r>
              <a:rPr lang="en-CA" dirty="0" smtClean="0"/>
              <a:t>Global search data</a:t>
            </a:r>
          </a:p>
          <a:p>
            <a:pPr lvl="1"/>
            <a:r>
              <a:rPr lang="en-CA" dirty="0" smtClean="0"/>
              <a:t>Customer Communications</a:t>
            </a:r>
          </a:p>
          <a:p>
            <a:pPr lvl="1"/>
            <a:r>
              <a:rPr lang="en-CA" dirty="0" smtClean="0"/>
              <a:t>Cookies and other tools for tracking and measuring</a:t>
            </a:r>
          </a:p>
          <a:p>
            <a:pPr lvl="1"/>
            <a:r>
              <a:rPr lang="en-CA" dirty="0" smtClean="0"/>
              <a:t>Examples?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dirty="0" smtClean="0"/>
              <a:t>Step 1: Know yourself </a:t>
            </a:r>
            <a:br>
              <a:rPr lang="en-CA" dirty="0" smtClean="0"/>
            </a:br>
            <a:r>
              <a:rPr lang="en-CA" dirty="0" smtClean="0"/>
              <a:t>know your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en-CA" dirty="0" smtClean="0"/>
              <a:t>What is your Company’s Mission Statement?</a:t>
            </a:r>
          </a:p>
          <a:p>
            <a:pPr marL="514350" indent="-514350"/>
            <a:r>
              <a:rPr lang="en-CA" dirty="0" smtClean="0"/>
              <a:t>Background:</a:t>
            </a:r>
          </a:p>
          <a:p>
            <a:pPr marL="761238" lvl="1" indent="-514350"/>
            <a:r>
              <a:rPr lang="en-CA" dirty="0" smtClean="0"/>
              <a:t>What are the current problems?</a:t>
            </a:r>
          </a:p>
          <a:p>
            <a:pPr marL="761238" lvl="1" indent="-514350"/>
            <a:r>
              <a:rPr lang="en-CA" dirty="0" smtClean="0"/>
              <a:t>Current nature of the organization?</a:t>
            </a:r>
          </a:p>
          <a:p>
            <a:pPr marL="761238" lvl="1" indent="-514350"/>
            <a:r>
              <a:rPr lang="en-CA" dirty="0" smtClean="0"/>
              <a:t>Who is the Target Market?</a:t>
            </a:r>
          </a:p>
          <a:p>
            <a:pPr marL="761238" lvl="1" indent="-514350"/>
            <a:r>
              <a:rPr lang="en-CA" dirty="0" smtClean="0"/>
              <a:t>What are their needs?</a:t>
            </a:r>
          </a:p>
          <a:p>
            <a:pPr marL="761238" lvl="1" indent="-514350"/>
            <a:r>
              <a:rPr lang="en-US" dirty="0" smtClean="0"/>
              <a:t>How can the organization fulfill the needs of the Target Market?</a:t>
            </a:r>
          </a:p>
          <a:p>
            <a:pPr marL="761238" lvl="1" indent="-514350"/>
            <a:r>
              <a:rPr lang="en-CA" dirty="0" smtClean="0"/>
              <a:t>What is the marketing mix?</a:t>
            </a:r>
          </a:p>
          <a:p>
            <a:pPr marL="998982" lvl="2" indent="-514350"/>
            <a:r>
              <a:rPr lang="en-CA" dirty="0" smtClean="0"/>
              <a:t>4P’s, New P’s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Target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Why is having a Target Market Important?</a:t>
            </a:r>
          </a:p>
          <a:p>
            <a:pPr lvl="1"/>
            <a:r>
              <a:rPr lang="en-CA" dirty="0" smtClean="0"/>
              <a:t>The 80/20 Rule</a:t>
            </a:r>
          </a:p>
          <a:p>
            <a:pPr lvl="1"/>
            <a:r>
              <a:rPr lang="en-CA" dirty="0" smtClean="0"/>
              <a:t>Example of a Target Market?</a:t>
            </a:r>
          </a:p>
          <a:p>
            <a:r>
              <a:rPr lang="en-CA" dirty="0" smtClean="0"/>
              <a:t>Demographics: age, gender, class, income</a:t>
            </a:r>
          </a:p>
          <a:p>
            <a:r>
              <a:rPr lang="en-CA" dirty="0" smtClean="0"/>
              <a:t>Geographic location</a:t>
            </a:r>
          </a:p>
          <a:p>
            <a:r>
              <a:rPr lang="en-CA" dirty="0" smtClean="0"/>
              <a:t>Psychographic: Psychological and sociological influences </a:t>
            </a:r>
          </a:p>
          <a:p>
            <a:r>
              <a:rPr lang="en-CA" dirty="0" smtClean="0"/>
              <a:t>Who is your Target Market? Example?</a:t>
            </a:r>
          </a:p>
          <a:p>
            <a:endParaRPr lang="en-CA" dirty="0" smtClean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Marketing Mix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The 4 P’s</a:t>
            </a:r>
          </a:p>
          <a:p>
            <a:pPr lvl="1"/>
            <a:r>
              <a:rPr lang="en-CA" dirty="0" smtClean="0"/>
              <a:t>Products &amp; Service</a:t>
            </a:r>
          </a:p>
          <a:p>
            <a:pPr lvl="1"/>
            <a:r>
              <a:rPr lang="en-CA" dirty="0" smtClean="0"/>
              <a:t>Price</a:t>
            </a:r>
          </a:p>
          <a:p>
            <a:pPr lvl="1"/>
            <a:r>
              <a:rPr lang="en-CA" dirty="0" smtClean="0"/>
              <a:t>Placement or Distribution</a:t>
            </a:r>
          </a:p>
          <a:p>
            <a:pPr lvl="1"/>
            <a:r>
              <a:rPr lang="en-CA" dirty="0" smtClean="0"/>
              <a:t>Promotion</a:t>
            </a:r>
          </a:p>
          <a:p>
            <a:r>
              <a:rPr lang="en-CA" dirty="0" smtClean="0"/>
              <a:t>The New P`s</a:t>
            </a:r>
          </a:p>
          <a:p>
            <a:pPr lvl="1"/>
            <a:r>
              <a:rPr lang="en-CA" dirty="0" smtClean="0"/>
              <a:t>Personalization</a:t>
            </a:r>
          </a:p>
          <a:p>
            <a:pPr lvl="1"/>
            <a:r>
              <a:rPr lang="en-CA" dirty="0" smtClean="0"/>
              <a:t>Participation</a:t>
            </a:r>
          </a:p>
          <a:p>
            <a:pPr lvl="1"/>
            <a:r>
              <a:rPr lang="en-CA" dirty="0" smtClean="0"/>
              <a:t>Peer-to-peer communities</a:t>
            </a:r>
          </a:p>
          <a:p>
            <a:pPr lvl="1"/>
            <a:r>
              <a:rPr lang="en-CA" dirty="0" smtClean="0"/>
              <a:t>Predictive modelling</a:t>
            </a:r>
          </a:p>
          <a:p>
            <a:r>
              <a:rPr lang="en-CA" dirty="0" smtClean="0"/>
              <a:t>Awareness of Uncontrollable Factors</a:t>
            </a:r>
          </a:p>
          <a:p>
            <a:pPr lvl="1"/>
            <a:r>
              <a:rPr lang="en-CA" dirty="0" smtClean="0"/>
              <a:t>Existing or pending legislation relevant to the business e.g. environmental controls/regulations re: disposal</a:t>
            </a:r>
          </a:p>
          <a:p>
            <a:pPr lvl="1"/>
            <a:r>
              <a:rPr lang="en-CA" dirty="0" smtClean="0"/>
              <a:t>State of the economy in the market The 4 P’s</a:t>
            </a:r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2: Strategic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Identify weaknesses and opportunities</a:t>
            </a:r>
          </a:p>
          <a:p>
            <a:r>
              <a:rPr lang="en-US" dirty="0" smtClean="0"/>
              <a:t>Use Porter’s Five Forces Analysis (next slide)</a:t>
            </a:r>
          </a:p>
          <a:p>
            <a:pPr lvl="1"/>
            <a:r>
              <a:rPr lang="en-US" dirty="0" smtClean="0"/>
              <a:t>Useful in understanding the attractiveness of the market</a:t>
            </a:r>
          </a:p>
          <a:p>
            <a:pPr lvl="1"/>
            <a:r>
              <a:rPr lang="en-US" dirty="0" smtClean="0"/>
              <a:t>Was developed before the Internet</a:t>
            </a:r>
          </a:p>
          <a:p>
            <a:pPr lvl="1"/>
            <a:r>
              <a:rPr lang="en-CA" dirty="0" smtClean="0"/>
              <a:t>B</a:t>
            </a:r>
            <a:r>
              <a:rPr lang="en-US" dirty="0" err="1" smtClean="0"/>
              <a:t>arriers</a:t>
            </a:r>
            <a:r>
              <a:rPr lang="en-US" dirty="0" smtClean="0"/>
              <a:t> to entry and costs of switching are reduced = More competitors in the market</a:t>
            </a:r>
          </a:p>
          <a:p>
            <a:pPr lvl="1"/>
            <a:r>
              <a:rPr lang="en-CA" dirty="0" smtClean="0"/>
              <a:t>Cost of switching has lowered </a:t>
            </a:r>
          </a:p>
          <a:p>
            <a:pPr lvl="1"/>
            <a:r>
              <a:rPr lang="en-CA" dirty="0" smtClean="0"/>
              <a:t>Customer bargaining power has increased</a:t>
            </a:r>
          </a:p>
          <a:p>
            <a:r>
              <a:rPr lang="en-CA" dirty="0" smtClean="0"/>
              <a:t>Organizations compete based on price</a:t>
            </a:r>
          </a:p>
          <a:p>
            <a:r>
              <a:rPr lang="en-CA" dirty="0" smtClean="0"/>
              <a:t>Strategic differentiation comes from value</a:t>
            </a:r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Porter’s Five Forces Analysis</a:t>
            </a:r>
            <a:endParaRPr lang="en-US" dirty="0"/>
          </a:p>
        </p:txBody>
      </p:sp>
      <p:pic>
        <p:nvPicPr>
          <p:cNvPr id="4" name="Content Placeholder 3" descr="Porter_Five_Forces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45608" y="1609725"/>
            <a:ext cx="6462184" cy="4791075"/>
          </a:xfrm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sz="2800" dirty="0" smtClean="0"/>
              <a:t>Marketing vs. </a:t>
            </a:r>
            <a:r>
              <a:rPr lang="en-CA" sz="2800" dirty="0" err="1" smtClean="0"/>
              <a:t>eMarketing</a:t>
            </a:r>
            <a:endParaRPr lang="en-CA" sz="2800" dirty="0" smtClean="0"/>
          </a:p>
          <a:p>
            <a:r>
              <a:rPr lang="en-CA" sz="2800" dirty="0" smtClean="0"/>
              <a:t>Market Research</a:t>
            </a:r>
          </a:p>
          <a:p>
            <a:pPr lvl="1"/>
            <a:r>
              <a:rPr lang="en-CA" sz="2500" dirty="0" smtClean="0"/>
              <a:t>Gathering Information</a:t>
            </a:r>
          </a:p>
          <a:p>
            <a:pPr lvl="1"/>
            <a:r>
              <a:rPr lang="en-CA" sz="2500" dirty="0" smtClean="0"/>
              <a:t>Types of Research</a:t>
            </a:r>
          </a:p>
          <a:p>
            <a:pPr lvl="1"/>
            <a:r>
              <a:rPr lang="en-CA" sz="2500" dirty="0" smtClean="0"/>
              <a:t>Online Implications of Research</a:t>
            </a:r>
          </a:p>
          <a:p>
            <a:r>
              <a:rPr lang="en-CA" sz="2800" dirty="0" smtClean="0"/>
              <a:t>Marketing Strategy</a:t>
            </a:r>
          </a:p>
          <a:p>
            <a:pPr lvl="1"/>
            <a:r>
              <a:rPr lang="en-CA" sz="2500" dirty="0" smtClean="0"/>
              <a:t>Target Market</a:t>
            </a:r>
          </a:p>
          <a:p>
            <a:pPr lvl="1"/>
            <a:r>
              <a:rPr lang="en-CA" sz="2500" dirty="0" smtClean="0"/>
              <a:t>Goals &amp; Objectives</a:t>
            </a:r>
          </a:p>
          <a:p>
            <a:pPr lvl="1"/>
            <a:r>
              <a:rPr lang="en-CA" sz="2500" dirty="0" smtClean="0"/>
              <a:t>Strategic Planning &amp; Execution </a:t>
            </a:r>
          </a:p>
          <a:p>
            <a:pPr lvl="1"/>
            <a:r>
              <a:rPr lang="en-CA" sz="2500" dirty="0" smtClean="0"/>
              <a:t>Evaluation</a:t>
            </a:r>
          </a:p>
          <a:p>
            <a:r>
              <a:rPr lang="en-CA" sz="2800" dirty="0" smtClean="0"/>
              <a:t>Questions</a:t>
            </a:r>
            <a:endParaRPr lang="en-US" sz="2800" dirty="0" smtClean="0"/>
          </a:p>
        </p:txBody>
      </p:sp>
    </p:spTree>
  </p:cSld>
  <p:clrMapOvr>
    <a:masterClrMapping/>
  </p:clrMapOvr>
  <p:transition spd="slow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Strategic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Competition:</a:t>
            </a:r>
          </a:p>
          <a:p>
            <a:pPr lvl="1"/>
            <a:r>
              <a:rPr lang="en-CA" dirty="0" smtClean="0"/>
              <a:t>Who or What is trying to attract your consumers?</a:t>
            </a:r>
          </a:p>
          <a:p>
            <a:pPr lvl="1"/>
            <a:r>
              <a:rPr lang="en-CA" dirty="0" smtClean="0"/>
              <a:t>What are your customer’s needs? </a:t>
            </a:r>
          </a:p>
          <a:p>
            <a:pPr lvl="1"/>
            <a:r>
              <a:rPr lang="en-CA" dirty="0" smtClean="0"/>
              <a:t>How may your customers fulfill their needs other than with your company or with someone competing in your industry. </a:t>
            </a:r>
          </a:p>
          <a:p>
            <a:pPr lvl="1"/>
            <a:r>
              <a:rPr lang="en-CA" dirty="0" smtClean="0"/>
              <a:t>You are competing for customers attention not just their money 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dirty="0" smtClean="0"/>
              <a:t>Step 3: </a:t>
            </a:r>
            <a:br>
              <a:rPr lang="en-CA" dirty="0" smtClean="0"/>
            </a:br>
            <a:r>
              <a:rPr lang="en-CA" dirty="0" smtClean="0"/>
              <a:t>Set Marketing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dirty="0" smtClean="0"/>
              <a:t>Marketing Objectives</a:t>
            </a:r>
          </a:p>
          <a:p>
            <a:pPr lvl="1"/>
            <a:r>
              <a:rPr lang="en-CA" dirty="0" smtClean="0"/>
              <a:t>Must Be SMART – Does anyone know what that means?</a:t>
            </a:r>
          </a:p>
          <a:p>
            <a:pPr lvl="2"/>
            <a:r>
              <a:rPr lang="en-CA" dirty="0" smtClean="0"/>
              <a:t>Specific</a:t>
            </a:r>
          </a:p>
          <a:p>
            <a:pPr lvl="2"/>
            <a:r>
              <a:rPr lang="en-CA" dirty="0" smtClean="0"/>
              <a:t>Measureable </a:t>
            </a:r>
          </a:p>
          <a:p>
            <a:pPr lvl="2"/>
            <a:r>
              <a:rPr lang="en-CA" dirty="0" smtClean="0"/>
              <a:t>Achievable</a:t>
            </a:r>
          </a:p>
          <a:p>
            <a:pPr lvl="2"/>
            <a:r>
              <a:rPr lang="en-CA" dirty="0" smtClean="0"/>
              <a:t>Realistic</a:t>
            </a:r>
          </a:p>
          <a:p>
            <a:pPr lvl="2"/>
            <a:r>
              <a:rPr lang="en-CA" dirty="0" smtClean="0"/>
              <a:t>Time-Based</a:t>
            </a:r>
          </a:p>
          <a:p>
            <a:pPr lvl="2"/>
            <a:r>
              <a:rPr lang="en-CA" dirty="0" smtClean="0"/>
              <a:t>E.g. To achieve a sales revenue of $259,200 per year for the first three years of the business</a:t>
            </a:r>
          </a:p>
          <a:p>
            <a:r>
              <a:rPr lang="en-CA" dirty="0" smtClean="0"/>
              <a:t>Outline the desired outcomes of the marketing plan</a:t>
            </a:r>
          </a:p>
          <a:p>
            <a:r>
              <a:rPr lang="en-CA" dirty="0" smtClean="0"/>
              <a:t>What are the SMART objectives which will indicate the success of the marketing strategy?</a:t>
            </a:r>
          </a:p>
          <a:p>
            <a:r>
              <a:rPr lang="en-CA" dirty="0" smtClean="0"/>
              <a:t>Unique &amp; based on increasing the revenue of the organization </a:t>
            </a:r>
          </a:p>
          <a:p>
            <a:r>
              <a:rPr lang="en-CA" dirty="0" smtClean="0"/>
              <a:t>Focused on long-term success – establish milestones, long-term &amp; short-term goals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20040"/>
            <a:ext cx="7696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Step 4 &amp; 5 </a:t>
            </a:r>
            <a:br>
              <a:rPr lang="en-CA" dirty="0" smtClean="0"/>
            </a:br>
            <a:r>
              <a:rPr lang="en-CA" dirty="0" smtClean="0"/>
              <a:t>Generate &amp; evaluate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b="1" dirty="0" smtClean="0"/>
              <a:t>Step 4: Generate Strategies &amp; Tactics for Achieving </a:t>
            </a:r>
            <a:r>
              <a:rPr lang="en-US" b="1" dirty="0" smtClean="0"/>
              <a:t>Objectives</a:t>
            </a:r>
            <a:endParaRPr lang="en-CA" b="1" dirty="0" smtClean="0"/>
          </a:p>
          <a:p>
            <a:pPr lvl="1"/>
            <a:r>
              <a:rPr lang="en-CA" dirty="0" smtClean="0"/>
              <a:t>How will you achieve your objectives?</a:t>
            </a:r>
          </a:p>
          <a:p>
            <a:pPr lvl="1"/>
            <a:r>
              <a:rPr lang="en-CA" dirty="0" smtClean="0"/>
              <a:t>Which strategies will you employ to be successful?</a:t>
            </a:r>
          </a:p>
          <a:p>
            <a:pPr lvl="1"/>
            <a:r>
              <a:rPr lang="en-CA" dirty="0" smtClean="0"/>
              <a:t>Example: </a:t>
            </a:r>
          </a:p>
          <a:p>
            <a:pPr lvl="2"/>
            <a:r>
              <a:rPr lang="en-CA" dirty="0" smtClean="0"/>
              <a:t>Objective: To increase customer retention by 2% by 2012 Tactic: Develop an email newsletter strategy to build relationships with an existing database of interested prospects </a:t>
            </a:r>
          </a:p>
          <a:p>
            <a:r>
              <a:rPr lang="en-US" b="1" dirty="0" smtClean="0"/>
              <a:t>Step 5: Evaluate Strategies</a:t>
            </a:r>
          </a:p>
          <a:p>
            <a:pPr lvl="1"/>
            <a:r>
              <a:rPr lang="en-CA" dirty="0" smtClean="0"/>
              <a:t>Humphrey’s SWOT Analysis</a:t>
            </a:r>
          </a:p>
          <a:p>
            <a:pPr lvl="1"/>
            <a:r>
              <a:rPr lang="en-CA" dirty="0" smtClean="0"/>
              <a:t>Key Indicators</a:t>
            </a:r>
          </a:p>
          <a:p>
            <a:pPr lvl="1"/>
            <a:r>
              <a:rPr lang="en-CA" dirty="0" smtClean="0"/>
              <a:t>Monitoring &amp; Reporting</a:t>
            </a:r>
          </a:p>
          <a:p>
            <a:pPr lvl="1"/>
            <a:endParaRPr lang="en-CA" dirty="0" smtClean="0"/>
          </a:p>
        </p:txBody>
      </p:sp>
    </p:spTree>
  </p:cSld>
  <p:clrMapOvr>
    <a:masterClrMapping/>
  </p:clrMapOvr>
  <p:transition spd="slow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dirty="0" smtClean="0"/>
              <a:t>Strengths &amp; Weaknesses, Opportunities &amp; Threats</a:t>
            </a:r>
            <a:endParaRPr lang="en-US" dirty="0"/>
          </a:p>
        </p:txBody>
      </p:sp>
      <p:pic>
        <p:nvPicPr>
          <p:cNvPr id="4" name="Content Placeholder 3" descr="swot-analysis-imag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1804831"/>
            <a:ext cx="5638800" cy="4315138"/>
          </a:xfrm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Step 6 &amp; 7: Implement &amp; Track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Step 6: Implement</a:t>
            </a:r>
          </a:p>
          <a:p>
            <a:pPr lvl="1"/>
            <a:r>
              <a:rPr lang="en-US" dirty="0" smtClean="0"/>
              <a:t>Get ‘</a:t>
            </a:r>
            <a:r>
              <a:rPr lang="en-US" dirty="0" err="1" smtClean="0"/>
              <a:t>er</a:t>
            </a:r>
            <a:r>
              <a:rPr lang="en-US" dirty="0" smtClean="0"/>
              <a:t> Done!</a:t>
            </a:r>
            <a:endParaRPr lang="en-US" b="1" dirty="0" smtClean="0"/>
          </a:p>
          <a:p>
            <a:r>
              <a:rPr lang="en-CA" b="1" dirty="0" smtClean="0"/>
              <a:t>Step 7: Track, Analyze, Optimize</a:t>
            </a:r>
          </a:p>
          <a:p>
            <a:pPr lvl="1"/>
            <a:r>
              <a:rPr lang="en-CA" dirty="0" err="1" smtClean="0"/>
              <a:t>eMarketing</a:t>
            </a:r>
            <a:r>
              <a:rPr lang="en-CA" dirty="0" smtClean="0"/>
              <a:t> uses hyperlinks &amp; can be tracked</a:t>
            </a:r>
          </a:p>
          <a:p>
            <a:pPr lvl="1"/>
            <a:r>
              <a:rPr lang="en-CA" dirty="0" smtClean="0"/>
              <a:t>Once tracked, data can be analyzed</a:t>
            </a:r>
          </a:p>
          <a:p>
            <a:pPr lvl="1"/>
            <a:r>
              <a:rPr lang="en-CA" dirty="0" smtClean="0"/>
              <a:t>Each tactic can be tracked individually, then intelligent analysis helps you consider how they work together</a:t>
            </a:r>
          </a:p>
          <a:p>
            <a:pPr lvl="1"/>
            <a:r>
              <a:rPr lang="en-CA" dirty="0" smtClean="0"/>
              <a:t>Keep ORM in mind!</a:t>
            </a:r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sz="3600" dirty="0" smtClean="0"/>
              <a:t>References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CA" sz="2400" dirty="0" smtClean="0"/>
              <a:t> </a:t>
            </a:r>
            <a:r>
              <a:rPr lang="en-CA" sz="2400" dirty="0" err="1" smtClean="0"/>
              <a:t>Balderson</a:t>
            </a:r>
            <a:r>
              <a:rPr lang="en-CA" sz="2400" dirty="0" smtClean="0"/>
              <a:t>, W. D. (2003). </a:t>
            </a:r>
            <a:r>
              <a:rPr lang="en-CA" sz="2400" i="1" dirty="0" smtClean="0"/>
              <a:t>Canadian Entrepreneurship &amp; Small Business.</a:t>
            </a:r>
            <a:r>
              <a:rPr lang="en-CA" sz="2400" dirty="0" smtClean="0"/>
              <a:t> Toronto: McGraw-Hill Ryerson Limited.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en-US" sz="2400" dirty="0" err="1" smtClean="0"/>
              <a:t>Sommers</a:t>
            </a:r>
            <a:r>
              <a:rPr lang="en-US" sz="2400" dirty="0" smtClean="0"/>
              <a:t>, M. S. Barnes, J.G. Stanton, W. J. (1998). </a:t>
            </a:r>
            <a:r>
              <a:rPr lang="en-US" sz="2400" i="1" dirty="0" smtClean="0"/>
              <a:t>Fundamentals of Marketing.</a:t>
            </a:r>
            <a:r>
              <a:rPr lang="en-US" sz="2400" dirty="0" smtClean="0"/>
              <a:t> Toronto: McGraw-Hill Ryerson Limited.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Stokes, R. (2008). </a:t>
            </a:r>
            <a:r>
              <a:rPr lang="en-US" sz="2400" i="1" dirty="0" err="1" smtClean="0"/>
              <a:t>eMarketing</a:t>
            </a:r>
            <a:r>
              <a:rPr lang="en-US" sz="2400" i="1" dirty="0" smtClean="0"/>
              <a:t> the Essential Guide to Online Marketing 2nd Edition.</a:t>
            </a:r>
            <a:r>
              <a:rPr lang="en-US" sz="2400" dirty="0" smtClean="0"/>
              <a:t> South Africa: Quirk </a:t>
            </a:r>
            <a:r>
              <a:rPr lang="en-US" sz="2400" dirty="0" err="1" smtClean="0"/>
              <a:t>eMarketing</a:t>
            </a:r>
            <a:r>
              <a:rPr lang="en-US" sz="2400" dirty="0" smtClean="0"/>
              <a:t> (Pty) Ltd.</a:t>
            </a:r>
          </a:p>
          <a:p>
            <a:endParaRPr lang="en-CA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89563" y="1143000"/>
            <a:ext cx="3429000" cy="20574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 for your time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Any Questions?</a:t>
            </a:r>
            <a:endParaRPr lang="en-US" sz="3600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Marketing vs. </a:t>
            </a:r>
            <a:r>
              <a:rPr lang="en-CA" dirty="0" err="1" smtClean="0"/>
              <a:t>emarketing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Marketing:</a:t>
            </a:r>
          </a:p>
          <a:p>
            <a:pPr lvl="1"/>
            <a:r>
              <a:rPr lang="en-CA" dirty="0" smtClean="0"/>
              <a:t>Total system of business activities</a:t>
            </a:r>
          </a:p>
          <a:p>
            <a:pPr lvl="1"/>
            <a:r>
              <a:rPr lang="en-CA" dirty="0" smtClean="0"/>
              <a:t>The Four P’s &amp; Distribution </a:t>
            </a:r>
          </a:p>
          <a:p>
            <a:pPr lvl="1"/>
            <a:r>
              <a:rPr lang="en-CA" dirty="0" smtClean="0"/>
              <a:t>Focus on target market to achieve objectives</a:t>
            </a:r>
          </a:p>
          <a:p>
            <a:r>
              <a:rPr lang="en-CA" dirty="0" err="1" smtClean="0"/>
              <a:t>eMarketing</a:t>
            </a:r>
            <a:r>
              <a:rPr lang="en-CA" dirty="0" smtClean="0"/>
              <a:t>: </a:t>
            </a:r>
          </a:p>
          <a:p>
            <a:pPr lvl="1"/>
            <a:r>
              <a:rPr lang="en-CA" dirty="0" smtClean="0"/>
              <a:t>Marketing using the Internet</a:t>
            </a:r>
          </a:p>
          <a:p>
            <a:r>
              <a:rPr lang="en-CA" dirty="0" smtClean="0"/>
              <a:t>Therefore, to be Successful:</a:t>
            </a:r>
          </a:p>
          <a:p>
            <a:pPr lvl="1"/>
            <a:r>
              <a:rPr lang="en-CA" dirty="0" smtClean="0"/>
              <a:t>An </a:t>
            </a:r>
            <a:r>
              <a:rPr lang="en-CA" dirty="0" err="1" smtClean="0"/>
              <a:t>eMarketing</a:t>
            </a:r>
            <a:r>
              <a:rPr lang="en-CA" dirty="0" smtClean="0"/>
              <a:t> Strategy should: </a:t>
            </a:r>
          </a:p>
          <a:p>
            <a:pPr lvl="2"/>
            <a:r>
              <a:rPr lang="en-CA" dirty="0" smtClean="0"/>
              <a:t>Not be separate from a Marketing Strategy</a:t>
            </a:r>
          </a:p>
          <a:p>
            <a:pPr lvl="2"/>
            <a:r>
              <a:rPr lang="en-CA" dirty="0" smtClean="0"/>
              <a:t>Focus on target market &amp; budget</a:t>
            </a:r>
          </a:p>
          <a:p>
            <a:pPr lvl="2"/>
            <a:r>
              <a:rPr lang="en-CA" dirty="0" smtClean="0"/>
              <a:t>Be flexible, shift focus as needed </a:t>
            </a:r>
          </a:p>
          <a:p>
            <a:endParaRPr lang="en-CA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dirty="0" smtClean="0"/>
              <a:t>Market research</a:t>
            </a:r>
            <a:br>
              <a:rPr lang="en-CA" dirty="0" smtClean="0"/>
            </a:br>
            <a:r>
              <a:rPr lang="en-CA" dirty="0" smtClean="0"/>
              <a:t>Gathering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Why Research</a:t>
            </a:r>
            <a:r>
              <a:rPr lang="en-CA" sz="2400" dirty="0" smtClean="0"/>
              <a:t>? </a:t>
            </a:r>
          </a:p>
          <a:p>
            <a:pPr lvl="1"/>
            <a:r>
              <a:rPr lang="en-CA" sz="2100" dirty="0" smtClean="0"/>
              <a:t>Our customers are doing it so we need to keep up</a:t>
            </a:r>
          </a:p>
          <a:p>
            <a:pPr lvl="1"/>
            <a:r>
              <a:rPr lang="en-CA" sz="2100" dirty="0" smtClean="0"/>
              <a:t>Sites allow product/service comparison &amp; customer reviews</a:t>
            </a:r>
          </a:p>
          <a:p>
            <a:pPr lvl="1"/>
            <a:r>
              <a:rPr lang="en-CA" sz="2100" dirty="0" smtClean="0"/>
              <a:t>Examples:</a:t>
            </a:r>
          </a:p>
          <a:p>
            <a:pPr lvl="2"/>
            <a:r>
              <a:rPr lang="en-CA" sz="1800" dirty="0" smtClean="0"/>
              <a:t>Cheapflights.ca</a:t>
            </a:r>
          </a:p>
          <a:p>
            <a:pPr lvl="2"/>
            <a:r>
              <a:rPr lang="en-CA" sz="1800" dirty="0" smtClean="0"/>
              <a:t>tripadvisor.com</a:t>
            </a:r>
          </a:p>
          <a:p>
            <a:pPr lvl="2"/>
            <a:r>
              <a:rPr lang="en-CA" sz="1800" dirty="0" smtClean="0"/>
              <a:t>Home Depot/Canadian Tire Websites, etc. </a:t>
            </a:r>
          </a:p>
          <a:p>
            <a:r>
              <a:rPr lang="en-CA" sz="2400" dirty="0" smtClean="0"/>
              <a:t>Gathering Data:</a:t>
            </a:r>
          </a:p>
          <a:p>
            <a:pPr lvl="1"/>
            <a:r>
              <a:rPr lang="en-CA" sz="2100" dirty="0" smtClean="0"/>
              <a:t>Aids business decisions</a:t>
            </a:r>
          </a:p>
          <a:p>
            <a:pPr lvl="1"/>
            <a:r>
              <a:rPr lang="en-CA" sz="2100" dirty="0" smtClean="0"/>
              <a:t>Allows us to learn about our customers, competition, and the market</a:t>
            </a:r>
          </a:p>
          <a:p>
            <a:pPr lvl="1"/>
            <a:r>
              <a:rPr lang="en-CA" sz="2100" dirty="0" smtClean="0"/>
              <a:t>ORM is very important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Market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 smtClean="0"/>
              <a:t>What is Market Research?</a:t>
            </a:r>
          </a:p>
          <a:p>
            <a:pPr lvl="1"/>
            <a:r>
              <a:rPr lang="en-CA" dirty="0" smtClean="0"/>
              <a:t>A process that aids business decisions</a:t>
            </a:r>
          </a:p>
          <a:p>
            <a:pPr lvl="1"/>
            <a:r>
              <a:rPr lang="en-CA" dirty="0" smtClean="0"/>
              <a:t>Gathering, recording &amp; analyzing data &amp; information about customers, competitors </a:t>
            </a:r>
            <a:r>
              <a:rPr lang="en-US" dirty="0" smtClean="0"/>
              <a:t>&amp; the market </a:t>
            </a:r>
          </a:p>
          <a:p>
            <a:pPr lvl="1"/>
            <a:r>
              <a:rPr lang="en-US" dirty="0" smtClean="0"/>
              <a:t>Can be </a:t>
            </a:r>
            <a:r>
              <a:rPr lang="en-CA" dirty="0" smtClean="0"/>
              <a:t>based on primary or secondary data &amp; information</a:t>
            </a:r>
          </a:p>
          <a:p>
            <a:pPr lvl="1"/>
            <a:r>
              <a:rPr lang="en-CA" dirty="0" smtClean="0"/>
              <a:t>Data can be syndicated – What does that mean?</a:t>
            </a:r>
          </a:p>
          <a:p>
            <a:r>
              <a:rPr lang="en-CA" dirty="0" smtClean="0"/>
              <a:t>Types of Research:</a:t>
            </a:r>
          </a:p>
          <a:p>
            <a:pPr lvl="1"/>
            <a:r>
              <a:rPr lang="en-CA" dirty="0" smtClean="0"/>
              <a:t>Primary</a:t>
            </a:r>
          </a:p>
          <a:p>
            <a:pPr lvl="1"/>
            <a:r>
              <a:rPr lang="en-CA" dirty="0" smtClean="0"/>
              <a:t>Secondary</a:t>
            </a:r>
          </a:p>
          <a:p>
            <a:pPr lvl="1"/>
            <a:r>
              <a:rPr lang="en-CA" dirty="0" smtClean="0"/>
              <a:t>Qualitative</a:t>
            </a:r>
          </a:p>
          <a:p>
            <a:pPr lvl="1"/>
            <a:r>
              <a:rPr lang="en-CA" dirty="0" smtClean="0"/>
              <a:t>Quantitative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dirty="0" smtClean="0"/>
              <a:t>Market Research</a:t>
            </a:r>
            <a:br>
              <a:rPr lang="en-CA" dirty="0" smtClean="0"/>
            </a:br>
            <a:r>
              <a:rPr lang="en-CA" dirty="0" smtClean="0"/>
              <a:t>Gathering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According to Survey Monkey: </a:t>
            </a:r>
          </a:p>
          <a:p>
            <a:r>
              <a:rPr lang="en-CA" dirty="0" smtClean="0"/>
              <a:t>The way a survey is administered plays a role in response rates:</a:t>
            </a:r>
          </a:p>
          <a:p>
            <a:pPr lvl="1"/>
            <a:r>
              <a:rPr lang="en-CA" dirty="0" smtClean="0"/>
              <a:t>Mail: 50% adequate, 60-70% good to very good</a:t>
            </a:r>
          </a:p>
          <a:p>
            <a:pPr lvl="1"/>
            <a:r>
              <a:rPr lang="en-US" dirty="0" smtClean="0"/>
              <a:t>Phone: 80% good</a:t>
            </a:r>
          </a:p>
          <a:p>
            <a:pPr lvl="1"/>
            <a:r>
              <a:rPr lang="en-CA" dirty="0" smtClean="0"/>
              <a:t>Email: 40% average, 50-60% good to very good</a:t>
            </a:r>
          </a:p>
          <a:p>
            <a:pPr lvl="1"/>
            <a:r>
              <a:rPr lang="en-US" dirty="0" smtClean="0"/>
              <a:t>Online: 30% average</a:t>
            </a:r>
          </a:p>
          <a:p>
            <a:pPr lvl="1"/>
            <a:r>
              <a:rPr lang="en-US" dirty="0" smtClean="0"/>
              <a:t>Classroom pager: 50+% good</a:t>
            </a:r>
          </a:p>
          <a:p>
            <a:pPr lvl="1"/>
            <a:r>
              <a:rPr lang="en-CA" dirty="0" smtClean="0"/>
              <a:t>Face to Face: 80-85% good </a:t>
            </a:r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Primary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Example?</a:t>
            </a:r>
          </a:p>
          <a:p>
            <a:r>
              <a:rPr lang="en-CA" dirty="0" smtClean="0"/>
              <a:t>Conducted Second</a:t>
            </a:r>
          </a:p>
          <a:p>
            <a:pPr lvl="1"/>
            <a:r>
              <a:rPr lang="en-CA" dirty="0" smtClean="0"/>
              <a:t>Is primary research necessary?</a:t>
            </a:r>
          </a:p>
          <a:p>
            <a:pPr lvl="1"/>
            <a:r>
              <a:rPr lang="en-CA" dirty="0" smtClean="0"/>
              <a:t>How are you going to obtain the data? </a:t>
            </a:r>
          </a:p>
          <a:p>
            <a:r>
              <a:rPr lang="en-CA" dirty="0" smtClean="0"/>
              <a:t>Gather information/data on a particular product or hypothesis</a:t>
            </a:r>
          </a:p>
          <a:p>
            <a:r>
              <a:rPr lang="en-CA" dirty="0" smtClean="0"/>
              <a:t>Must be collected from consumers or businesses</a:t>
            </a:r>
          </a:p>
          <a:p>
            <a:r>
              <a:rPr lang="en-CA" dirty="0" smtClean="0"/>
              <a:t>Examples: </a:t>
            </a:r>
          </a:p>
          <a:p>
            <a:pPr lvl="1"/>
            <a:r>
              <a:rPr lang="en-CA" dirty="0" smtClean="0"/>
              <a:t>Surveys, focus groups, research panels and research communities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Secondary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Example?</a:t>
            </a:r>
          </a:p>
          <a:p>
            <a:r>
              <a:rPr lang="en-CA" dirty="0" smtClean="0"/>
              <a:t>Conducted First </a:t>
            </a:r>
          </a:p>
          <a:p>
            <a:pPr lvl="1"/>
            <a:r>
              <a:rPr lang="en-CA" dirty="0" smtClean="0"/>
              <a:t>Does the data you require already exist?</a:t>
            </a:r>
          </a:p>
          <a:p>
            <a:r>
              <a:rPr lang="en-CA" dirty="0" smtClean="0"/>
              <a:t>Uses existing, published data &amp; research</a:t>
            </a:r>
          </a:p>
          <a:p>
            <a:r>
              <a:rPr lang="en-CA" dirty="0" smtClean="0"/>
              <a:t>Can be internal or external data</a:t>
            </a:r>
          </a:p>
          <a:p>
            <a:r>
              <a:rPr lang="en-CA" dirty="0" smtClean="0"/>
              <a:t>Can be more cost effective than primary</a:t>
            </a:r>
          </a:p>
          <a:p>
            <a:r>
              <a:rPr lang="en-CA" dirty="0" smtClean="0"/>
              <a:t>Data may not meet your needs</a:t>
            </a:r>
          </a:p>
          <a:p>
            <a:r>
              <a:rPr lang="en-CA" dirty="0" smtClean="0"/>
              <a:t>Can be helpful in planning primary research</a:t>
            </a:r>
          </a:p>
          <a:p>
            <a:r>
              <a:rPr lang="en-CA" dirty="0" smtClean="0"/>
              <a:t>Authenticity is key</a:t>
            </a:r>
          </a:p>
          <a:p>
            <a:r>
              <a:rPr lang="en-CA" dirty="0" smtClean="0"/>
              <a:t>Examples: </a:t>
            </a:r>
          </a:p>
          <a:p>
            <a:pPr lvl="1"/>
            <a:r>
              <a:rPr lang="en-CA" dirty="0" smtClean="0"/>
              <a:t>Using Statistics Canada website vs. Wikipedia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dirty="0" smtClean="0"/>
              <a:t>Qualitative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Used for exploratory purposes:</a:t>
            </a:r>
          </a:p>
          <a:p>
            <a:pPr lvl="1"/>
            <a:r>
              <a:rPr lang="en-CA" dirty="0" smtClean="0"/>
              <a:t>Identify potential hypotheses</a:t>
            </a:r>
          </a:p>
          <a:p>
            <a:pPr lvl="1"/>
            <a:r>
              <a:rPr lang="en-CA" dirty="0" smtClean="0"/>
              <a:t>Design quantitative research</a:t>
            </a:r>
          </a:p>
          <a:p>
            <a:pPr lvl="1"/>
            <a:r>
              <a:rPr lang="en-CA" dirty="0" smtClean="0"/>
              <a:t>Interpret market perspective</a:t>
            </a:r>
          </a:p>
          <a:p>
            <a:r>
              <a:rPr lang="en-CA" dirty="0" smtClean="0"/>
              <a:t>Examines consumers’ views, opinions &amp; feelings</a:t>
            </a:r>
          </a:p>
          <a:p>
            <a:r>
              <a:rPr lang="en-CA" dirty="0" smtClean="0"/>
              <a:t>Can be difficult to quantify, more expensive, &amp; time consuming</a:t>
            </a:r>
          </a:p>
          <a:p>
            <a:r>
              <a:rPr lang="en-CA" dirty="0" smtClean="0"/>
              <a:t>Examples: </a:t>
            </a:r>
          </a:p>
          <a:p>
            <a:pPr lvl="1"/>
            <a:r>
              <a:rPr lang="en-CA" dirty="0" smtClean="0"/>
              <a:t>Focus group interviews and one-on-one depth interviews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4228</TotalTime>
  <Words>1297</Words>
  <Application>Microsoft Office PowerPoint</Application>
  <PresentationFormat>On-screen Show (4:3)</PresentationFormat>
  <Paragraphs>261</Paragraphs>
  <Slides>26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Opulent</vt:lpstr>
      <vt:lpstr>Marketing: Research  &amp;  Strategy</vt:lpstr>
      <vt:lpstr>Agenda</vt:lpstr>
      <vt:lpstr>Marketing vs. emarketing</vt:lpstr>
      <vt:lpstr>Market research Gathering Information</vt:lpstr>
      <vt:lpstr>Market research</vt:lpstr>
      <vt:lpstr>Market Research Gathering Data</vt:lpstr>
      <vt:lpstr>Primary Research</vt:lpstr>
      <vt:lpstr>Secondary Research</vt:lpstr>
      <vt:lpstr>Qualitative Research</vt:lpstr>
      <vt:lpstr>Quantitative Research</vt:lpstr>
      <vt:lpstr>Slide 11</vt:lpstr>
      <vt:lpstr>Qualitative &amp; Quantitative Research</vt:lpstr>
      <vt:lpstr>Online Implications of research</vt:lpstr>
      <vt:lpstr>Online implications of research</vt:lpstr>
      <vt:lpstr>Step 1: Know yourself  know your market</vt:lpstr>
      <vt:lpstr>Target Market</vt:lpstr>
      <vt:lpstr>Marketing Mix</vt:lpstr>
      <vt:lpstr>Step 2: Strategic Analysis</vt:lpstr>
      <vt:lpstr>Porter’s Five Forces Analysis</vt:lpstr>
      <vt:lpstr>Step 2: Strategic Analysis</vt:lpstr>
      <vt:lpstr>Step 3:  Set Marketing Objectives</vt:lpstr>
      <vt:lpstr>Step 4 &amp; 5  Generate &amp; evaluate</vt:lpstr>
      <vt:lpstr>Strengths &amp; Weaknesses, Opportunities &amp; Threats</vt:lpstr>
      <vt:lpstr>Step 6 &amp; 7: Implement &amp; Track</vt:lpstr>
      <vt:lpstr>               References</vt:lpstr>
      <vt:lpstr>Thank you for your time</vt:lpstr>
    </vt:vector>
  </TitlesOfParts>
  <Company>Sheridan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Yogalates interactive demo</dc:title>
  <dc:creator>Pam Shaw</dc:creator>
  <cp:lastModifiedBy>Windows User</cp:lastModifiedBy>
  <cp:revision>532</cp:revision>
  <dcterms:created xsi:type="dcterms:W3CDTF">2010-04-27T14:39:31Z</dcterms:created>
  <dcterms:modified xsi:type="dcterms:W3CDTF">2011-03-07T17:57:12Z</dcterms:modified>
</cp:coreProperties>
</file>